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39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384" r:id="rId7"/>
    <p:sldId id="323" r:id="rId8"/>
    <p:sldId id="385" r:id="rId9"/>
    <p:sldId id="363" r:id="rId10"/>
    <p:sldId id="386" r:id="rId11"/>
    <p:sldId id="366" r:id="rId12"/>
    <p:sldId id="266" r:id="rId13"/>
    <p:sldId id="387" r:id="rId14"/>
    <p:sldId id="329" r:id="rId15"/>
    <p:sldId id="271" r:id="rId16"/>
    <p:sldId id="300" r:id="rId17"/>
    <p:sldId id="302" r:id="rId18"/>
    <p:sldId id="278" r:id="rId19"/>
    <p:sldId id="379" r:id="rId20"/>
    <p:sldId id="335" r:id="rId21"/>
    <p:sldId id="396" r:id="rId22"/>
    <p:sldId id="395" r:id="rId23"/>
    <p:sldId id="294" r:id="rId24"/>
    <p:sldId id="352" r:id="rId25"/>
    <p:sldId id="351" r:id="rId26"/>
    <p:sldId id="374" r:id="rId27"/>
    <p:sldId id="280" r:id="rId28"/>
    <p:sldId id="346" r:id="rId29"/>
    <p:sldId id="375" r:id="rId30"/>
    <p:sldId id="284" r:id="rId31"/>
    <p:sldId id="391" r:id="rId32"/>
    <p:sldId id="392" r:id="rId33"/>
    <p:sldId id="394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85935" autoAdjust="0"/>
  </p:normalViewPr>
  <p:slideViewPr>
    <p:cSldViewPr>
      <p:cViewPr varScale="1">
        <p:scale>
          <a:sx n="77" d="100"/>
          <a:sy n="77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  <dgm:t>
        <a:bodyPr/>
        <a:lstStyle/>
        <a:p>
          <a:endParaRPr lang="en-US"/>
        </a:p>
      </dgm:t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8673-05F8-4D88-BC03-2C7CBDB687DA}" type="pres">
      <dgm:prSet presAssocID="{3DF3228E-44F6-48AA-BDA5-8804D7CAD0C2}" presName="wedge2" presStyleLbl="node1" presStyleIdx="1" presStyleCnt="4"/>
      <dgm:spPr/>
      <dgm:t>
        <a:bodyPr/>
        <a:lstStyle/>
        <a:p>
          <a:endParaRPr lang="en-US"/>
        </a:p>
      </dgm:t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3243-5DEB-4E3D-909D-180D70D4E8F3}" type="pres">
      <dgm:prSet presAssocID="{3DF3228E-44F6-48AA-BDA5-8804D7CAD0C2}" presName="wedge3" presStyleLbl="node1" presStyleIdx="2" presStyleCnt="4"/>
      <dgm:spPr/>
      <dgm:t>
        <a:bodyPr/>
        <a:lstStyle/>
        <a:p>
          <a:endParaRPr lang="en-US"/>
        </a:p>
      </dgm:t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DE9C-41E0-4E26-AB1E-6786C80CB3B8}" type="pres">
      <dgm:prSet presAssocID="{3DF3228E-44F6-48AA-BDA5-8804D7CAD0C2}" presName="wedge4" presStyleLbl="node1" presStyleIdx="3" presStyleCnt="4"/>
      <dgm:spPr/>
      <dgm:t>
        <a:bodyPr/>
        <a:lstStyle/>
        <a:p>
          <a:endParaRPr lang="en-US"/>
        </a:p>
      </dgm:t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0B739E49-FDC2-4A22-BAC2-020085CF66D3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C5433DCA-AEA6-43E8-ADFC-1D59D243F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8FC13C55-B883-4087-8921-2244485515E1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7" tIns="46463" rIns="92927" bIns="464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927" tIns="46463" rIns="92927" bIns="464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3DEDD412-9EAD-4073-93EF-589095BB1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9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39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1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2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8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C2DE-CFA9-4967-8302-49FDC92FD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8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9144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5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409700" y="2311400"/>
            <a:ext cx="6934200" cy="3556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85000"/>
              </a:lnSpc>
              <a:spcBef>
                <a:spcPts val="9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24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41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5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A60D-0B22-46D3-A741-AA2DA3A3A450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2" r:id="rId12"/>
    <p:sldLayoutId id="2147483954" r:id="rId13"/>
    <p:sldLayoutId id="214748395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web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aid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sc.ny.gov/excelsio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ssprofile.collegeboard.org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stcroix@monroecc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+mn-lt"/>
              </a:rPr>
              <a:t>FINANCIAL AID INFORMATION</a:t>
            </a:r>
            <a:endParaRPr lang="en-US" sz="6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2438400"/>
            <a:ext cx="6347714" cy="360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106" y="2947366"/>
            <a:ext cx="4633078" cy="3088718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/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3177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GRANTS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FEDERAL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PELL </a:t>
            </a:r>
            <a:r>
              <a:rPr lang="en-US" sz="2800" dirty="0" smtClean="0"/>
              <a:t>Grant</a:t>
            </a:r>
          </a:p>
          <a:p>
            <a:pPr lvl="1"/>
            <a:r>
              <a:rPr lang="en-US" sz="2650" dirty="0" smtClean="0"/>
              <a:t>Derived from FAFSA</a:t>
            </a:r>
          </a:p>
          <a:p>
            <a:pPr lvl="1"/>
            <a:r>
              <a:rPr lang="en-US" sz="2650" dirty="0" smtClean="0"/>
              <a:t>$0 to $7395 (2023-24)</a:t>
            </a:r>
            <a:endParaRPr lang="en-US" sz="2650" dirty="0"/>
          </a:p>
          <a:p>
            <a:r>
              <a:rPr lang="en-US" sz="2800" dirty="0"/>
              <a:t>SEOG Grant</a:t>
            </a:r>
          </a:p>
          <a:p>
            <a:r>
              <a:rPr lang="en-US" sz="2800" dirty="0"/>
              <a:t>TEACH </a:t>
            </a:r>
            <a:r>
              <a:rPr lang="en-US" sz="2800" dirty="0" smtClean="0"/>
              <a:t>Grant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63741" y="1782665"/>
            <a:ext cx="3352800" cy="6152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STATE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63042" y="2489930"/>
            <a:ext cx="3352800" cy="332633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TAP – any NY college</a:t>
            </a:r>
          </a:p>
          <a:p>
            <a:pPr lvl="1"/>
            <a:r>
              <a:rPr lang="en-US" sz="2650" dirty="0" smtClean="0"/>
              <a:t>NY Net Taxable Income below $80,800</a:t>
            </a:r>
            <a:endParaRPr lang="en-US" sz="2650" dirty="0"/>
          </a:p>
          <a:p>
            <a:pPr marL="342900" lvl="1" indent="0">
              <a:buNone/>
            </a:pPr>
            <a:endParaRPr lang="en-US" sz="2600" dirty="0"/>
          </a:p>
          <a:p>
            <a:pPr lvl="1"/>
            <a:r>
              <a:rPr lang="en-US" sz="2600" dirty="0" smtClean="0"/>
              <a:t>Excelsior – SUNY 2 year or 4 year college – Income $125,000 or below</a:t>
            </a:r>
            <a:endParaRPr lang="en-US" sz="26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5029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Your College </a:t>
            </a:r>
          </a:p>
          <a:p>
            <a:pPr lvl="1"/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Review </a:t>
            </a: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Website for merit, need, application </a:t>
            </a:r>
            <a:endParaRPr lang="en-US" sz="2800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High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 </a:t>
            </a:r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Civic Groups or Businesses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Places of Employment</a:t>
            </a: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Free Internet Searches</a:t>
            </a:r>
          </a:p>
          <a:p>
            <a:pPr lvl="1"/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Example: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www.fastweb.com</a:t>
            </a:r>
            <a:endParaRPr lang="en-US" sz="2800" dirty="0" smtClean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  <a:hlinkClick r:id="rId4"/>
              </a:rPr>
              <a:t>www.finaid.org</a:t>
            </a:r>
            <a:endParaRPr lang="en-US" sz="2800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endParaRPr lang="en-US" sz="2800" dirty="0" smtClean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Direct Student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7772400" cy="4038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Subsidized –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5.5%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(in 2023-24).  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Based on need (COA –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SAI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– other aid = Financial need)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government pays interest while student in school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Freshman may borrow up to $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3,500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Unsubsidized –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5.5%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(in 2023-24).  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Not based on need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is responsible for interest while in school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Freshman may borrow up to $5,500 </a:t>
            </a:r>
            <a:r>
              <a:rPr lang="en-US" sz="2000" b="1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minus any subsidized loan money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(ideally - $3,500 subsidized and $2,000 unsubsidized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)</a:t>
            </a:r>
            <a:endParaRPr lang="en-US" sz="1700" b="1" dirty="0">
              <a:latin typeface="+mj-lt"/>
            </a:endParaRPr>
          </a:p>
          <a:p>
            <a:r>
              <a:rPr lang="en-US" sz="1700" b="1" i="1" dirty="0">
                <a:latin typeface="+mj-lt"/>
              </a:rPr>
              <a:t>Repayment begins 6 months after graduation</a:t>
            </a:r>
          </a:p>
          <a:p>
            <a:endParaRPr lang="en-US" sz="1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Loan </a:t>
            </a: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 parent name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Credit Check – No Adverse Credit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8.05% </a:t>
            </a: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(2023-24) 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accrues at disbursement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Payments right away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2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Up to COA minus other aid.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800" dirty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600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82296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Parent Loan for Undergraduate Students (PLUS)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Work Opportunities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7848600" cy="3886200"/>
          </a:xfrm>
        </p:spPr>
        <p:txBody>
          <a:bodyPr/>
          <a:lstStyle/>
          <a:p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Work Study Program (FWS)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Need Based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Limited 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hours</a:t>
            </a:r>
            <a:endParaRPr lang="en-US" sz="24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Usually minimum wage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Helps with personal expenses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Each college has own process; jobs usually on campus or in community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HOW TO APPLY FOR FINANCIAL AID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Complete Federal Process – start at studentaid.gov</a:t>
            </a:r>
          </a:p>
          <a:p>
            <a:pPr lvl="1"/>
            <a:r>
              <a:rPr lang="en-US" sz="2900" b="1" dirty="0" smtClean="0"/>
              <a:t>FAFSA</a:t>
            </a:r>
          </a:p>
          <a:p>
            <a:r>
              <a:rPr lang="en-US" sz="3200" dirty="0" smtClean="0"/>
              <a:t>Complete NY STATE Process – start at hesc.ny.gov</a:t>
            </a:r>
          </a:p>
          <a:p>
            <a:pPr lvl="1"/>
            <a:r>
              <a:rPr lang="en-US" sz="2900" b="1" dirty="0" smtClean="0"/>
              <a:t>TAP APPLICATION</a:t>
            </a:r>
          </a:p>
          <a:p>
            <a:r>
              <a:rPr lang="en-US" sz="3200" dirty="0" smtClean="0"/>
              <a:t>Complete process and any requirements at each college – check their websites – talk with Admissions/Financial Aid Staff</a:t>
            </a:r>
          </a:p>
          <a:p>
            <a:r>
              <a:rPr lang="en-US" sz="3200" dirty="0" smtClean="0"/>
              <a:t>Search Private Scholarships</a:t>
            </a:r>
          </a:p>
          <a:p>
            <a:r>
              <a:rPr lang="en-US" sz="3200" dirty="0" smtClean="0"/>
              <a:t>Follow up – later applications, documents, communication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6610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9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 for </a:t>
            </a:r>
            <a:r>
              <a:rPr lang="en-US" altLang="en-US" sz="49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Financial Aid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392610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 smtClean="0"/>
              <a:t>Go to studentaid.gov for complete information on federal financial aid programs and applying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 smtClean="0"/>
              <a:t>Request </a:t>
            </a:r>
            <a:r>
              <a:rPr lang="en-US" altLang="en-US" sz="3200" b="1" dirty="0"/>
              <a:t>an FSA ID for the student and </a:t>
            </a:r>
            <a:r>
              <a:rPr lang="en-US" altLang="en-US" sz="3200" b="1" dirty="0" smtClean="0"/>
              <a:t>parent of record (Anytime Now) – takes up to 3 days to authenticate</a:t>
            </a:r>
            <a:endParaRPr lang="en-US" altLang="en-US" sz="3200" b="1" dirty="0"/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 smtClean="0"/>
              <a:t>Complete </a:t>
            </a:r>
            <a:r>
              <a:rPr lang="en-US" altLang="en-US" sz="3200" b="1" dirty="0"/>
              <a:t>FAFSA online: </a:t>
            </a:r>
            <a:r>
              <a:rPr lang="en-US" altLang="en-US" sz="3200" b="1" dirty="0" smtClean="0"/>
              <a:t>sometime in December of 2023 if applying for 24-25</a:t>
            </a:r>
            <a:endParaRPr lang="en-US" altLang="en-US" sz="3000" b="1" dirty="0"/>
          </a:p>
          <a:p>
            <a:pPr marL="0" indent="0">
              <a:buClr>
                <a:srgbClr val="FFC000"/>
              </a:buClr>
              <a:buSzTx/>
              <a:buNone/>
            </a:pPr>
            <a:endParaRPr lang="en-US" alt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65126"/>
            <a:ext cx="6610350" cy="1325563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FAFSA 24-25</a:t>
            </a:r>
            <a:endParaRPr lang="en-US" sz="7200" b="1" dirty="0"/>
          </a:p>
        </p:txBody>
      </p:sp>
      <p:pic>
        <p:nvPicPr>
          <p:cNvPr id="4" name="Content Placeholder 3" descr="Under construction 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1"/>
            <a:ext cx="6477000" cy="25908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09600" y="4648200"/>
            <a:ext cx="7905750" cy="1528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/>
              <a:t>https://</a:t>
            </a:r>
            <a:r>
              <a:rPr lang="en-US" sz="3600" b="1" dirty="0" smtClean="0"/>
              <a:t>studentaid.gov/aid-estimator/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42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65126"/>
            <a:ext cx="50292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FAFSA Changes in 24-25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begins FAFSA after signing in with their FSA ID.</a:t>
            </a:r>
          </a:p>
          <a:p>
            <a:r>
              <a:rPr lang="en-US" dirty="0" smtClean="0"/>
              <a:t>After completing their part – they invite parent(s) via email in form – to be contributor on the FAFSA.</a:t>
            </a:r>
          </a:p>
          <a:p>
            <a:r>
              <a:rPr lang="en-US" dirty="0" smtClean="0"/>
              <a:t>Parent completes their part and submits form</a:t>
            </a:r>
          </a:p>
          <a:p>
            <a:r>
              <a:rPr lang="en-US" dirty="0" smtClean="0"/>
              <a:t>Student and Parent, on FAFSA, will have to consent for Direct Data Exchange with IRS for Federal Tax Information to load into FAFSA.</a:t>
            </a:r>
          </a:p>
          <a:p>
            <a:r>
              <a:rPr lang="en-US" dirty="0" smtClean="0"/>
              <a:t>Sometimes, both Parents will need to be contributors if they are married and file separate taxes.</a:t>
            </a:r>
          </a:p>
          <a:p>
            <a:r>
              <a:rPr lang="en-US" dirty="0" smtClean="0"/>
              <a:t>For Separations and Divorces – the parent of record whose information would go on FAFSA is the Parent who provided the most financial support over the last 12 months.</a:t>
            </a:r>
          </a:p>
          <a:p>
            <a:r>
              <a:rPr lang="en-US" dirty="0" smtClean="0"/>
              <a:t>Family Size – uses IRS definition of dependents on tax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36815"/>
          </a:xfrm>
        </p:spPr>
        <p:txBody>
          <a:bodyPr/>
          <a:lstStyle/>
          <a:p>
            <a:pPr algn="ctr"/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AGENDA</a:t>
            </a: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5105400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 2024-25 School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College Costs</a:t>
            </a:r>
            <a:endParaRPr lang="en-US" sz="3200" b="1" dirty="0">
              <a:latin typeface="Adobe Heiti Std R" panose="020B0400000000000000" pitchFamily="34" charset="-128"/>
              <a:ea typeface="Adobe Heiti Std R" panose="020B0400000000000000" pitchFamily="34" charset="-128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What?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How?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When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What?</a:t>
            </a:r>
          </a:p>
          <a:p>
            <a:pPr marL="0" indent="0">
              <a:buNone/>
            </a:pPr>
            <a:r>
              <a:rPr lang="en-US" sz="3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	Free </a:t>
            </a:r>
            <a:r>
              <a:rPr lang="en-US" sz="30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Application Federal Student Aid </a:t>
            </a:r>
            <a:r>
              <a:rPr lang="en-US" sz="3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	(</a:t>
            </a:r>
            <a:r>
              <a:rPr lang="en-US" sz="30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FAFSA</a:t>
            </a:r>
            <a:r>
              <a:rPr lang="en-US" sz="3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) – Big Changes</a:t>
            </a:r>
            <a:endParaRPr lang="en-US" sz="3000" b="1" dirty="0">
              <a:latin typeface="Adobe Heiti Std R" panose="020B0400000000000000" pitchFamily="34" charset="-128"/>
              <a:ea typeface="Adobe Heiti Std R" panose="020B0400000000000000" pitchFamily="34" charset="-128"/>
              <a:cs typeface="Tahoma" pitchFamily="34" charset="0"/>
            </a:endParaRPr>
          </a:p>
          <a:p>
            <a:pPr marL="342900" lvl="1" indent="0">
              <a:buNone/>
            </a:pPr>
            <a:r>
              <a:rPr lang="en-US" sz="3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	NYS TAP Application</a:t>
            </a:r>
          </a:p>
          <a:p>
            <a:pPr marL="342900" lvl="1" indent="0">
              <a:buNone/>
            </a:pPr>
            <a:r>
              <a:rPr lang="en-US" sz="3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	Others </a:t>
            </a:r>
            <a:r>
              <a:rPr lang="en-US" sz="30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– depends on </a:t>
            </a:r>
            <a:r>
              <a:rPr lang="en-US" sz="3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school</a:t>
            </a:r>
            <a:endParaRPr lang="en-US" sz="3000" b="1" dirty="0">
              <a:latin typeface="Adobe Heiti Std R" panose="020B0400000000000000" pitchFamily="34" charset="-128"/>
              <a:ea typeface="Adobe Heiti Std R" panose="020B0400000000000000" pitchFamily="34" charset="-128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Strategies/Tools</a:t>
            </a:r>
          </a:p>
          <a:p>
            <a:pPr marL="3429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086600" cy="4419600"/>
          </a:xfrm>
        </p:spPr>
        <p:txBody>
          <a:bodyPr>
            <a:normAutofit/>
          </a:bodyPr>
          <a:lstStyle/>
          <a:p>
            <a:pPr marL="0" indent="0">
              <a:buClr>
                <a:srgbClr val="A9080E"/>
              </a:buClr>
              <a:buSzPct val="60000"/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3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Complete TAP Online</a:t>
            </a:r>
          </a:p>
          <a:p>
            <a:pPr marL="0" indent="0" algn="ctr">
              <a:buClr>
                <a:srgbClr val="A9080E"/>
              </a:buClr>
              <a:buSzPct val="60000"/>
              <a:buNone/>
              <a:defRPr/>
            </a:pPr>
            <a:r>
              <a:rPr lang="en-US" sz="3200" dirty="0"/>
              <a:t>https://</a:t>
            </a:r>
            <a:r>
              <a:rPr lang="en-US" sz="3200" dirty="0" smtClean="0"/>
              <a:t>www.hesc.ny.gov</a:t>
            </a:r>
            <a:endParaRPr lang="en-US" sz="2400" b="1" dirty="0" smtClean="0">
              <a:solidFill>
                <a:schemeClr val="accent2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4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</a:t>
            </a:r>
            <a:r>
              <a:rPr lang="en-US" sz="4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completing FAFSA </a:t>
            </a:r>
            <a:endParaRPr lang="en-US" sz="4000" b="1" dirty="0" smtClean="0">
              <a:solidFill>
                <a:schemeClr val="accent2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Establish student HESC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PIN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and Parent e-sign at end of application.</a:t>
            </a: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Must re-apply each academic year.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/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609600" indent="-609600">
              <a:buClr>
                <a:srgbClr val="A9080E"/>
              </a:buClr>
              <a:buSzPct val="6000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Apply for Excelsior (if available) </a:t>
            </a:r>
            <a:b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If SUNY or community college in NY State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609599" y="2209799"/>
            <a:ext cx="6347714" cy="2514601"/>
          </a:xfrm>
        </p:spPr>
        <p:txBody>
          <a:bodyPr>
            <a:normAutofit lnSpcReduction="10000"/>
          </a:bodyPr>
          <a:lstStyle/>
          <a:p>
            <a:pPr marL="914400" lvl="1" indent="-457200">
              <a:defRPr/>
            </a:pPr>
            <a:r>
              <a:rPr lang="en-US" sz="2800" b="1" dirty="0" smtClean="0"/>
              <a:t>To be notified when (if) the application becomes available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/>
              <a:t>	Sign up for the HESC alert at 	</a:t>
            </a:r>
            <a:r>
              <a:rPr lang="en-US" sz="2800" dirty="0" smtClean="0">
                <a:hlinkClick r:id="rId2"/>
              </a:rPr>
              <a:t>www.hesc.ny.gov/excelsior</a:t>
            </a:r>
            <a:endParaRPr lang="en-US" sz="2800" dirty="0" smtClean="0"/>
          </a:p>
          <a:p>
            <a:pPr marL="457200" lvl="1" indent="0">
              <a:buNone/>
              <a:defRPr/>
            </a:pPr>
            <a:r>
              <a:rPr lang="en-US" sz="2400" b="1" dirty="0" smtClean="0"/>
              <a:t>	Same application site as TAP</a:t>
            </a:r>
          </a:p>
          <a:p>
            <a:pPr marL="800100" lvl="1" indent="-342900">
              <a:defRPr/>
            </a:pPr>
            <a:r>
              <a:rPr lang="en-US" sz="2400" b="1" dirty="0" smtClean="0"/>
              <a:t>Application will not be available until some time in 2024</a:t>
            </a:r>
          </a:p>
          <a:p>
            <a:pPr marL="457200" lvl="1" indent="0">
              <a:buNone/>
              <a:defRPr/>
            </a:pPr>
            <a:endParaRPr lang="en-US" sz="2400" b="1" dirty="0" smtClean="0"/>
          </a:p>
          <a:p>
            <a:pPr marL="914400" lvl="2" indent="0">
              <a:buFontTx/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Scholarship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938758" y="1600200"/>
            <a:ext cx="7633742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400" dirty="0" smtClean="0"/>
              <a:t>Began Fall 2017</a:t>
            </a:r>
          </a:p>
          <a:p>
            <a:pPr>
              <a:buClr>
                <a:srgbClr val="2E8840"/>
              </a:buClr>
            </a:pPr>
            <a:r>
              <a:rPr lang="en-US" altLang="en-US" sz="2400" dirty="0" smtClean="0"/>
              <a:t>How it works: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Award equals max of SUNY Tuition minus any amounts received for TAP, Pell or other scholarships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Earn 30 Credits Per Year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Live and work in NY after college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$125,00 was income limit in 2023-24</a:t>
            </a:r>
          </a:p>
          <a:p>
            <a:pPr marL="342900" lvl="1" indent="0">
              <a:buClr>
                <a:srgbClr val="002060"/>
              </a:buClr>
              <a:buNone/>
            </a:pPr>
            <a:endParaRPr lang="en-US" altLang="en-US" sz="2400" dirty="0" smtClean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7239000" cy="927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CSS/ Financial Aid </a:t>
            </a:r>
            <a:r>
              <a:rPr lang="en-US" dirty="0" smtClean="0"/>
              <a:t>PROFILE</a:t>
            </a:r>
          </a:p>
          <a:p>
            <a:r>
              <a:rPr lang="en-US" sz="2400" dirty="0" smtClean="0"/>
              <a:t>(For Some Competitive Private Colleges)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433" y="1752600"/>
            <a:ext cx="3642851" cy="3424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dirty="0"/>
              <a:t>PROFILE </a:t>
            </a:r>
            <a:r>
              <a:rPr lang="en-US" b="0" dirty="0"/>
              <a:t>is a </a:t>
            </a:r>
            <a:r>
              <a:rPr lang="en-US" b="0" dirty="0" smtClean="0"/>
              <a:t>form </a:t>
            </a:r>
            <a:r>
              <a:rPr lang="en-US" b="0" dirty="0"/>
              <a:t>that allows students to complete one form and apply online for </a:t>
            </a:r>
            <a:r>
              <a:rPr lang="en-US" dirty="0"/>
              <a:t>non-federal financial aid </a:t>
            </a:r>
            <a:r>
              <a:rPr lang="en-US" b="0" dirty="0"/>
              <a:t>from almost 400 colleges, universities, professional schools, and scholarship programs</a:t>
            </a:r>
            <a:r>
              <a:rPr lang="en-US" b="0" dirty="0" smtClean="0"/>
              <a:t>.  Check with college – usually just highly competitive private colleges.   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2507" y="5638800"/>
            <a:ext cx="4806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2"/>
              </a:rPr>
              <a:t>https://cssprofile.collegeboard.org</a:t>
            </a:r>
            <a:endParaRPr lang="en-US" sz="2400" dirty="0" smtClean="0"/>
          </a:p>
          <a:p>
            <a:endParaRPr lang="en-US" sz="1400" dirty="0"/>
          </a:p>
          <a:p>
            <a:endParaRPr lang="en-US" dirty="0" smtClean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074" y="1905000"/>
            <a:ext cx="4000500" cy="3246632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48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When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To Apply for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2024-25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7804704" cy="434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FSA ID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Now or Near Future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 Searches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Now/Ongoing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FAFSA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it is Released in December 2023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TAP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the FAFSA.</a:t>
            </a:r>
          </a:p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Other Forms??  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for SUNY; CSS Profile some privates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Some schools may have separate form for their own scholarships, etc…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6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Watch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for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Results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&amp; Communicate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with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Financial Aid Office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543800" cy="3429000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 smtClean="0">
                <a:ea typeface="MS PGothic" panose="020B0600070205080204" pitchFamily="34" charset="-128"/>
              </a:rPr>
              <a:t>FAFSA Results </a:t>
            </a:r>
            <a:r>
              <a:rPr lang="en-US" altLang="en-US" sz="3600" dirty="0">
                <a:ea typeface="MS PGothic" panose="020B0600070205080204" pitchFamily="34" charset="-128"/>
              </a:rPr>
              <a:t>will be available in 3-5 </a:t>
            </a:r>
            <a:r>
              <a:rPr lang="en-US" altLang="en-US" sz="3600" dirty="0" smtClean="0">
                <a:ea typeface="MS PGothic" panose="020B0600070205080204" pitchFamily="34" charset="-128"/>
              </a:rPr>
              <a:t>days – to student and colleges listed</a:t>
            </a:r>
            <a:endParaRPr lang="en-US" altLang="en-US" sz="3600" dirty="0">
              <a:ea typeface="MS PGothic" panose="020B0600070205080204" pitchFamily="34" charset="-128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</a:t>
            </a:r>
            <a:r>
              <a:rPr lang="en-US" altLang="en-US" sz="3600" b="1" dirty="0" smtClean="0">
                <a:ea typeface="MS PGothic" panose="020B0600070205080204" pitchFamily="34" charset="-128"/>
              </a:rPr>
              <a:t>Schools May Ask for Follow up Forms or Documents – To Verify Reported Information.</a:t>
            </a:r>
            <a:endParaRPr lang="en-US" altLang="en-US" sz="3600" b="1" dirty="0">
              <a:ea typeface="MS PGothic" panose="020B0600070205080204" pitchFamily="34" charset="-128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</a:t>
            </a:r>
            <a:r>
              <a:rPr lang="en-US" altLang="en-US" sz="3600" dirty="0" smtClean="0">
                <a:ea typeface="MS PGothic" panose="020B0600070205080204" pitchFamily="34" charset="-128"/>
              </a:rPr>
              <a:t>Each Schools timing will vary.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 smtClean="0">
                <a:ea typeface="MS PGothic" panose="020B0600070205080204" pitchFamily="34" charset="-128"/>
              </a:rPr>
              <a:t> Eventually Receive Financial Aid Offer Letters from Accepted Schools.</a:t>
            </a:r>
            <a:endParaRPr lang="en-US" altLang="en-US" sz="3600" dirty="0">
              <a:ea typeface="MS PGothic" panose="020B0600070205080204" pitchFamily="34" charset="-128"/>
            </a:endParaRPr>
          </a:p>
          <a:p>
            <a:pPr marL="457200" lvl="1" indent="0">
              <a:spcBef>
                <a:spcPct val="0"/>
              </a:spcBef>
              <a:buClr>
                <a:srgbClr val="FFC000"/>
              </a:buClr>
              <a:buSzTx/>
              <a:buNone/>
            </a:pPr>
            <a:endParaRPr lang="en-US" altLang="en-US" sz="3600" dirty="0">
              <a:ea typeface="MS PGothic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300" y="-800100"/>
            <a:ext cx="716280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Strategies -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Keep </a:t>
            </a: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Organized – be ready to follow up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remember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FSA ID; folder for documents; etc…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Meet Deadlines!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Parent/Student Communication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E-mail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checking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FERPA- Student has to grant access for parent to interact with school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Compare – Make Charts?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Required forms and dates for each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Payment Plan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as opposed to </a:t>
            </a: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Alternative Financing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or </a:t>
            </a: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 Loan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Savings – 529 plans</a:t>
            </a: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Reduce costs 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when you can– books, tech, etc…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the FAFSA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 after initial FAFSA results are done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2626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876191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5753552" y="2218943"/>
            <a:ext cx="2920389" cy="1764127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18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634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Books, course materials,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36256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10485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1"/>
            <a:ext cx="6781801" cy="2182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Jerome </a:t>
            </a:r>
            <a:r>
              <a:rPr lang="en-US" sz="1800" dirty="0"/>
              <a:t>St. </a:t>
            </a:r>
            <a:r>
              <a:rPr lang="en-US" sz="1800" dirty="0" smtClean="0"/>
              <a:t>Croix, Director</a:t>
            </a:r>
            <a:r>
              <a:rPr lang="en-US" sz="1800" dirty="0"/>
              <a:t>, </a:t>
            </a:r>
            <a:r>
              <a:rPr lang="en-US" sz="1800" dirty="0" smtClean="0"/>
              <a:t>Financial Aid  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Monroe Community College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jstcroix@monroecc.edu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7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Cost of Attendance (COA)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5" y="1676400"/>
            <a:ext cx="6821905" cy="4343400"/>
          </a:xfrm>
        </p:spPr>
        <p:txBody>
          <a:bodyPr>
            <a:normAutofit/>
          </a:bodyPr>
          <a:lstStyle/>
          <a:p>
            <a:pPr marL="609600" indent="-609600" algn="ctr">
              <a:buSzPct val="60000"/>
              <a:buNone/>
            </a:pPr>
            <a:r>
              <a:rPr lang="en-US" sz="3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endParaRPr lang="en-US" sz="2400" b="1" dirty="0">
              <a:latin typeface="+mj-lt"/>
            </a:endParaRPr>
          </a:p>
          <a:p>
            <a:pPr marL="640080" lvl="2" indent="0">
              <a:buSzPct val="60000"/>
              <a:buNone/>
            </a:pPr>
            <a:r>
              <a:rPr lang="en-US" altLang="en-US" sz="1700" dirty="0">
                <a:latin typeface="+mj-lt"/>
              </a:rPr>
              <a:t> </a:t>
            </a:r>
          </a:p>
          <a:p>
            <a:pPr marL="1249680" lvl="2" indent="-609600">
              <a:buSzPct val="60000"/>
            </a:pPr>
            <a:endParaRPr lang="en-US" sz="1900" dirty="0"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49913"/>
              </p:ext>
            </p:extLst>
          </p:nvPr>
        </p:nvGraphicFramePr>
        <p:xfrm>
          <a:off x="228600" y="1447800"/>
          <a:ext cx="6858000" cy="4287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985">
                  <a:extLst>
                    <a:ext uri="{9D8B030D-6E8A-4147-A177-3AD203B41FA5}">
                      <a16:colId xmlns:a16="http://schemas.microsoft.com/office/drawing/2014/main" val="4241598619"/>
                    </a:ext>
                  </a:extLst>
                </a:gridCol>
                <a:gridCol w="1698852">
                  <a:extLst>
                    <a:ext uri="{9D8B030D-6E8A-4147-A177-3AD203B41FA5}">
                      <a16:colId xmlns:a16="http://schemas.microsoft.com/office/drawing/2014/main" val="2815298808"/>
                    </a:ext>
                  </a:extLst>
                </a:gridCol>
                <a:gridCol w="1438041">
                  <a:extLst>
                    <a:ext uri="{9D8B030D-6E8A-4147-A177-3AD203B41FA5}">
                      <a16:colId xmlns:a16="http://schemas.microsoft.com/office/drawing/2014/main" val="835246663"/>
                    </a:ext>
                  </a:extLst>
                </a:gridCol>
                <a:gridCol w="1702122">
                  <a:extLst>
                    <a:ext uri="{9D8B030D-6E8A-4147-A177-3AD203B41FA5}">
                      <a16:colId xmlns:a16="http://schemas.microsoft.com/office/drawing/2014/main" val="91306236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Typical</a:t>
                      </a:r>
                      <a:r>
                        <a:rPr lang="en-US" sz="1800" baseline="0" dirty="0" smtClean="0">
                          <a:effectLst/>
                        </a:rPr>
                        <a:t> Costs by Type of College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Private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SUNY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Public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Community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502245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Tuition and Fees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$40,000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$8,500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744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Living Expenses Housing and Food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14,000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14,000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????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294113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Books/Course Materials/Supplies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157295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Transportation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441286"/>
                  </a:ext>
                </a:extLst>
              </a:tr>
              <a:tr h="643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Personal Expenses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622926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58,000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26,500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383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</a:t>
            </a:r>
            <a:r>
              <a:rPr lang="en-US" sz="2400" b="1" kern="1200" dirty="0" smtClean="0">
                <a:latin typeface="Arial" charset="0"/>
                <a:ea typeface="Arial" charset="0"/>
                <a:cs typeface="Arial" charset="0"/>
              </a:rPr>
              <a:t>family’s </a:t>
            </a: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ability to pay </a:t>
            </a:r>
            <a:r>
              <a:rPr lang="en-US" sz="2400" b="1" kern="1200" dirty="0" smtClean="0">
                <a:latin typeface="Arial" charset="0"/>
                <a:ea typeface="Arial" charset="0"/>
                <a:cs typeface="Arial" charset="0"/>
              </a:rPr>
              <a:t>for college</a:t>
            </a:r>
            <a:endParaRPr lang="en-US" sz="2400" b="1" kern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SAI is new terminology in     24-25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The name replaces Expected Family Contribution (EFC) used in prior years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</a:t>
            </a:r>
            <a:r>
              <a:rPr lang="en-US" dirty="0" smtClean="0">
                <a:solidFill>
                  <a:srgbClr val="005B99"/>
                </a:solidFill>
              </a:rPr>
              <a:t>Student Aid Index (SAI)From FAFSA Results</a:t>
            </a:r>
            <a:endParaRPr lang="en-US" dirty="0">
              <a:solidFill>
                <a:srgbClr val="005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8618"/>
            <a:ext cx="7772400" cy="1145309"/>
          </a:xfrm>
        </p:spPr>
        <p:txBody>
          <a:bodyPr>
            <a:normAutofit/>
          </a:bodyPr>
          <a:lstStyle/>
          <a:p>
            <a:r>
              <a:rPr lang="en-US" b="1" dirty="0" smtClean="0"/>
              <a:t>Student Aid Index (SAI)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3345" y="2082799"/>
            <a:ext cx="5440219" cy="4511965"/>
          </a:xfrm>
        </p:spPr>
        <p:txBody>
          <a:bodyPr/>
          <a:lstStyle/>
          <a:p>
            <a:r>
              <a:rPr lang="en-US" sz="2400" dirty="0" smtClean="0"/>
              <a:t>Index number that the financial aid office uses to determine aid eligibility</a:t>
            </a:r>
          </a:p>
          <a:p>
            <a:r>
              <a:rPr lang="en-US" sz="2400" dirty="0" smtClean="0"/>
              <a:t>Stays the same regardless of college choice</a:t>
            </a:r>
          </a:p>
          <a:p>
            <a:r>
              <a:rPr lang="en-US" sz="2400" dirty="0" smtClean="0"/>
              <a:t>In some cases, students of highest need, could be negative number</a:t>
            </a:r>
          </a:p>
          <a:p>
            <a:endParaRPr lang="en-U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460" y="2082799"/>
            <a:ext cx="2010093" cy="28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99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18376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</a:t>
                      </a:r>
                      <a:r>
                        <a:rPr lang="en-US" sz="32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	</a:t>
                      </a:r>
                      <a:r>
                        <a:rPr lang="en-US" sz="32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(SAI)</a:t>
                      </a:r>
                      <a:endParaRPr lang="en-US" sz="3600" u="none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0"/>
            <a:ext cx="76200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2563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Financial Need Examples</a:t>
            </a:r>
          </a:p>
        </p:txBody>
      </p:sp>
      <p:graphicFrame>
        <p:nvGraphicFramePr>
          <p:cNvPr id="187433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055437"/>
              </p:ext>
            </p:extLst>
          </p:nvPr>
        </p:nvGraphicFramePr>
        <p:xfrm>
          <a:off x="611909" y="1930399"/>
          <a:ext cx="6550892" cy="4013197"/>
        </p:xfrm>
        <a:graphic>
          <a:graphicData uri="http://schemas.openxmlformats.org/drawingml/2006/table">
            <a:tbl>
              <a:tblPr/>
              <a:tblGrid>
                <a:gridCol w="327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Cost of Attendance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SAI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 Need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Cost of Attendance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$65,000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SAI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 Need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  <a:ea typeface="Adobe Heiti Std R" panose="020B0400000000000000" pitchFamily="34" charset="-128"/>
              </a:rPr>
              <a:t>Sources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517"/>
            <a:ext cx="7162800" cy="4678683"/>
          </a:xfrm>
        </p:spPr>
        <p:txBody>
          <a:bodyPr>
            <a:normAutofit/>
          </a:bodyPr>
          <a:lstStyle/>
          <a:p>
            <a:r>
              <a:rPr lang="en-US" sz="2400" b="1" dirty="0">
                <a:ea typeface="Adobe Heiti Std R" panose="020B0400000000000000" pitchFamily="34" charset="-128"/>
              </a:rPr>
              <a:t>Federal – </a:t>
            </a:r>
            <a:r>
              <a:rPr lang="en-US" sz="2400" dirty="0">
                <a:ea typeface="Adobe Heiti Std R" panose="020B0400000000000000" pitchFamily="34" charset="-128"/>
              </a:rPr>
              <a:t>Pell Grant, SEOG Grant, Teach Grant, Work-Study, Student Loans, Parent Loans</a:t>
            </a:r>
            <a:endParaRPr lang="en-US" sz="2400" b="1" dirty="0">
              <a:ea typeface="Adobe Heiti Std R" panose="020B0400000000000000" pitchFamily="34" charset="-128"/>
            </a:endParaRPr>
          </a:p>
          <a:p>
            <a:pPr>
              <a:buNone/>
            </a:pPr>
            <a:endParaRPr lang="en-US" sz="2400" dirty="0">
              <a:ea typeface="Adobe Heiti Std R" panose="020B0400000000000000" pitchFamily="34" charset="-128"/>
            </a:endParaRPr>
          </a:p>
          <a:p>
            <a:r>
              <a:rPr lang="en-US" sz="2400" b="1" dirty="0">
                <a:ea typeface="Adobe Heiti Std R" panose="020B0400000000000000" pitchFamily="34" charset="-128"/>
              </a:rPr>
              <a:t>State</a:t>
            </a:r>
            <a:r>
              <a:rPr lang="en-US" sz="2400" dirty="0">
                <a:ea typeface="Adobe Heiti Std R" panose="020B0400000000000000" pitchFamily="34" charset="-128"/>
              </a:rPr>
              <a:t>  - New York Grant (TAP) for New York residents attending college in NY State, </a:t>
            </a:r>
            <a:r>
              <a:rPr lang="en-US" sz="2400" dirty="0" smtClean="0">
                <a:ea typeface="Adobe Heiti Std R" panose="020B0400000000000000" pitchFamily="34" charset="-128"/>
              </a:rPr>
              <a:t>Excelsior</a:t>
            </a:r>
            <a:r>
              <a:rPr lang="en-US" sz="2400" dirty="0">
                <a:ea typeface="Adobe Heiti Std R" panose="020B0400000000000000" pitchFamily="34" charset="-128"/>
              </a:rPr>
              <a:t>.</a:t>
            </a:r>
          </a:p>
          <a:p>
            <a:pPr>
              <a:buNone/>
            </a:pPr>
            <a:endParaRPr lang="en-US" sz="2400" dirty="0">
              <a:ea typeface="Adobe Heiti Std R" panose="020B0400000000000000" pitchFamily="34" charset="-128"/>
            </a:endParaRPr>
          </a:p>
          <a:p>
            <a:r>
              <a:rPr lang="en-US" sz="2400" b="1" dirty="0">
                <a:ea typeface="Adobe Heiti Std R" panose="020B0400000000000000" pitchFamily="34" charset="-128"/>
              </a:rPr>
              <a:t>College you attend – </a:t>
            </a:r>
            <a:r>
              <a:rPr lang="en-US" sz="2400" dirty="0" smtClean="0">
                <a:ea typeface="Adobe Heiti Std R" panose="020B0400000000000000" pitchFamily="34" charset="-128"/>
              </a:rPr>
              <a:t>Scholarships</a:t>
            </a:r>
            <a:r>
              <a:rPr lang="en-US" sz="2400" dirty="0">
                <a:ea typeface="Adobe Heiti Std R" panose="020B0400000000000000" pitchFamily="34" charset="-128"/>
              </a:rPr>
              <a:t>, work, loans</a:t>
            </a:r>
          </a:p>
          <a:p>
            <a:pPr>
              <a:buNone/>
            </a:pPr>
            <a:endParaRPr lang="en-US" sz="2400" dirty="0">
              <a:ea typeface="Adobe Heiti Std R" panose="020B0400000000000000" pitchFamily="34" charset="-128"/>
            </a:endParaRPr>
          </a:p>
          <a:p>
            <a:r>
              <a:rPr lang="en-US" sz="2400" b="1" dirty="0" smtClean="0">
                <a:ea typeface="Adobe Heiti Std R" panose="020B0400000000000000" pitchFamily="34" charset="-128"/>
              </a:rPr>
              <a:t>Private/Outside </a:t>
            </a:r>
            <a:r>
              <a:rPr lang="en-US" sz="2400" b="1" dirty="0">
                <a:ea typeface="Adobe Heiti Std R" panose="020B0400000000000000" pitchFamily="34" charset="-128"/>
              </a:rPr>
              <a:t>Sources </a:t>
            </a:r>
            <a:r>
              <a:rPr lang="en-US" sz="2400" b="1" dirty="0" smtClean="0">
                <a:ea typeface="Adobe Heiti Std R" panose="020B0400000000000000" pitchFamily="34" charset="-128"/>
              </a:rPr>
              <a:t>– </a:t>
            </a:r>
            <a:r>
              <a:rPr lang="en-US" sz="2400" dirty="0" smtClean="0">
                <a:ea typeface="Adobe Heiti Std R" panose="020B0400000000000000" pitchFamily="34" charset="-128"/>
              </a:rPr>
              <a:t>Scholarships, loans, tax credits, Veterans Benefits</a:t>
            </a:r>
            <a:endParaRPr lang="en-US" sz="2400" dirty="0">
              <a:ea typeface="Adobe Heiti Std R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59a6d5-759f-49ee-a68c-ac245e61ef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F2FCB1A058744A8E4DBAB290A81A8" ma:contentTypeVersion="13" ma:contentTypeDescription="Create a new document." ma:contentTypeScope="" ma:versionID="14330330f05be388031b92a4a1f9dc1e">
  <xsd:schema xmlns:xsd="http://www.w3.org/2001/XMLSchema" xmlns:xs="http://www.w3.org/2001/XMLSchema" xmlns:p="http://schemas.microsoft.com/office/2006/metadata/properties" xmlns:ns3="0959a6d5-759f-49ee-a68c-ac245e61ef3e" xmlns:ns4="c758823d-2592-43ef-a565-2f2ee0cc8903" targetNamespace="http://schemas.microsoft.com/office/2006/metadata/properties" ma:root="true" ma:fieldsID="84c944226d3a06e311cb7d580c7049cb" ns3:_="" ns4:_="">
    <xsd:import namespace="0959a6d5-759f-49ee-a68c-ac245e61ef3e"/>
    <xsd:import namespace="c758823d-2592-43ef-a565-2f2ee0cc89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9a6d5-759f-49ee-a68c-ac245e61e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8823d-2592-43ef-a565-2f2ee0cc89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1FD5A9-5EC6-4D57-8265-5B72085A8138}">
  <ds:schemaRefs>
    <ds:schemaRef ds:uri="http://purl.org/dc/elements/1.1/"/>
    <ds:schemaRef ds:uri="http://schemas.microsoft.com/office/2006/metadata/properties"/>
    <ds:schemaRef ds:uri="http://purl.org/dc/terms/"/>
    <ds:schemaRef ds:uri="c758823d-2592-43ef-a565-2f2ee0cc890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959a6d5-759f-49ee-a68c-ac245e61ef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8D2ACD-BE6A-4B87-B2A3-8A8AA322D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1631D6-C7A9-4140-B192-1D473DE29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9a6d5-759f-49ee-a68c-ac245e61ef3e"/>
    <ds:schemaRef ds:uri="c758823d-2592-43ef-a565-2f2ee0cc8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8218</TotalTime>
  <Words>1333</Words>
  <Application>Microsoft Office PowerPoint</Application>
  <PresentationFormat>On-screen Show (4:3)</PresentationFormat>
  <Paragraphs>255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MS PGothic</vt:lpstr>
      <vt:lpstr>Adobe Heiti Std R</vt:lpstr>
      <vt:lpstr>Arial</vt:lpstr>
      <vt:lpstr>Calibri</vt:lpstr>
      <vt:lpstr>Calibri Light</vt:lpstr>
      <vt:lpstr>HiraMinProN-W3</vt:lpstr>
      <vt:lpstr>Monotype Sorts</vt:lpstr>
      <vt:lpstr>Tahoma</vt:lpstr>
      <vt:lpstr>Times New Roman</vt:lpstr>
      <vt:lpstr>Verdana</vt:lpstr>
      <vt:lpstr>Wingdings</vt:lpstr>
      <vt:lpstr>Office Theme</vt:lpstr>
      <vt:lpstr>FINANCIAL AID INFORMATION</vt:lpstr>
      <vt:lpstr>AGENDA </vt:lpstr>
      <vt:lpstr>PowerPoint Presentation</vt:lpstr>
      <vt:lpstr> Cost of Attendance (COA)</vt:lpstr>
      <vt:lpstr>PowerPoint Presentation</vt:lpstr>
      <vt:lpstr>Student Aid Index (SAI)</vt:lpstr>
      <vt:lpstr>PowerPoint Presentation</vt:lpstr>
      <vt:lpstr>Financial Need Examples</vt:lpstr>
      <vt:lpstr>Sources of Financial Aid</vt:lpstr>
      <vt:lpstr>Types of Financial Aid</vt:lpstr>
      <vt:lpstr>GRANTS</vt:lpstr>
      <vt:lpstr>Scholarships</vt:lpstr>
      <vt:lpstr>Federal Direct Student Loan</vt:lpstr>
      <vt:lpstr>   </vt:lpstr>
      <vt:lpstr>Work Opportunities</vt:lpstr>
      <vt:lpstr>HOW TO APPLY FOR FINANCIAL AID </vt:lpstr>
      <vt:lpstr>How to Apply for Federal Financial Aid </vt:lpstr>
      <vt:lpstr>FAFSA 24-25</vt:lpstr>
      <vt:lpstr>FAFSA Changes in 24-25</vt:lpstr>
      <vt:lpstr>How To Apply</vt:lpstr>
      <vt:lpstr> Apply for Excelsior (if available)  If SUNY or community college in NY State</vt:lpstr>
      <vt:lpstr>Excelsior Scholarship</vt:lpstr>
      <vt:lpstr>PowerPoint Presentation</vt:lpstr>
      <vt:lpstr>When To Apply for  2024-25</vt:lpstr>
      <vt:lpstr> Watch for Results &amp; Communicate with Financial Aid Office </vt:lpstr>
      <vt:lpstr>PowerPoint Presentation</vt:lpstr>
      <vt:lpstr>Strategies - Preparation</vt:lpstr>
      <vt:lpstr>Special Circumstances</vt:lpstr>
      <vt:lpstr>PowerPoint Presentation</vt:lpstr>
      <vt:lpstr>Questions</vt:lpstr>
    </vt:vector>
  </TitlesOfParts>
  <Company>Monroe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INFORMATION NIGHT</dc:title>
  <dc:creator>Monroe Community College</dc:creator>
  <cp:lastModifiedBy>%username%</cp:lastModifiedBy>
  <cp:revision>322</cp:revision>
  <cp:lastPrinted>2018-10-18T14:25:51Z</cp:lastPrinted>
  <dcterms:created xsi:type="dcterms:W3CDTF">2011-11-28T16:43:14Z</dcterms:created>
  <dcterms:modified xsi:type="dcterms:W3CDTF">2023-09-29T11:33:13Z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0x0101006AFF2FCB1A058744A8E4DBAB290A81A8</vt:lpwstr>
  </property>
</Properties>
</file>